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HelveticaNeue-regular.fntdata"/><Relationship Id="rId41" Type="http://schemas.openxmlformats.org/officeDocument/2006/relationships/slide" Target="slides/slide36.xml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ca13bed84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ca13bed84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ca13bed8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ca13bed8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ca13bed8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ca13bed8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ca13bed8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ca13bed8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ca13bed8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ca13bed8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ca13bed8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ca13bed8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ca13bed8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ca13bed8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ca13bed84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ca13bed84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ca13bed8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ca13bed8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ca13bed84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ca13bed8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c9f7c354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c9f7c354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ca13bed8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ca13bed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ca13bed8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ca13bed8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ca13bed8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ca13bed8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ca13bed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ca13bed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ca13bed8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eca13bed8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ca13bed8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eca13bed8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ca13bed8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eca13bed8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ca13bed8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ca13bed8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ca13bed8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eca13bed8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ca13bed8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eca13bed8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c9f7c354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c9f7c354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ca13bed8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eca13bed8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ec9f7c354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ec9f7c354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c9f7c354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ec9f7c354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c9f7c354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c9f7c354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ec9f7c354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ec9f7c354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c9f7c354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c9f7c354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ec9f7c354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ec9f7c354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ca13bed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ca13bed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c9f7c354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c9f7c354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c9f7c354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c9f7c354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c9f7c354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c9f7c354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c9f7c354a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c9f7c354a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c9f7c354a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c9f7c354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7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5.png"/><Relationship Id="rId7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7.png"/><Relationship Id="rId6" Type="http://schemas.openxmlformats.org/officeDocument/2006/relationships/image" Target="../media/image9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1.png"/><Relationship Id="rId7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2.png"/><Relationship Id="rId7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60.png"/><Relationship Id="rId5" Type="http://schemas.openxmlformats.org/officeDocument/2006/relationships/hyperlink" Target="https://github.com/dentrodeunmensaje/BEDU-IA-Equipo12/tree/main" TargetMode="External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hyperlink" Target="https://studiodrift.com/" TargetMode="External"/><Relationship Id="rId11" Type="http://schemas.openxmlformats.org/officeDocument/2006/relationships/hyperlink" Target="https://vimeo.com/54919976" TargetMode="External"/><Relationship Id="rId22" Type="http://schemas.openxmlformats.org/officeDocument/2006/relationships/hyperlink" Target="https://www.laboratoriomexicanodediseno.com/" TargetMode="External"/><Relationship Id="rId10" Type="http://schemas.openxmlformats.org/officeDocument/2006/relationships/hyperlink" Target="https://vimeo.com/31523202" TargetMode="External"/><Relationship Id="rId21" Type="http://schemas.openxmlformats.org/officeDocument/2006/relationships/hyperlink" Target="https://www.jenlewinstudio.com/" TargetMode="External"/><Relationship Id="rId13" Type="http://schemas.openxmlformats.org/officeDocument/2006/relationships/hyperlink" Target="https://www.youtube.com/watch?v=-GWFdi5CuU" TargetMode="External"/><Relationship Id="rId12" Type="http://schemas.openxmlformats.org/officeDocument/2006/relationships/hyperlink" Target="https://vimeo.com/11668054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entrodeunmensaje.github.io/rvjportfolio/" TargetMode="External"/><Relationship Id="rId4" Type="http://schemas.openxmlformats.org/officeDocument/2006/relationships/hyperlink" Target="https://github.com/dentrodeunmensaje/rvjportfolio" TargetMode="External"/><Relationship Id="rId9" Type="http://schemas.openxmlformats.org/officeDocument/2006/relationships/hyperlink" Target="https://vimeo.com/23673326" TargetMode="External"/><Relationship Id="rId15" Type="http://schemas.openxmlformats.org/officeDocument/2006/relationships/hyperlink" Target="https://vimeo.com/63770387" TargetMode="External"/><Relationship Id="rId14" Type="http://schemas.openxmlformats.org/officeDocument/2006/relationships/hyperlink" Target="https://vimeo.com/101649954" TargetMode="External"/><Relationship Id="rId17" Type="http://schemas.openxmlformats.org/officeDocument/2006/relationships/hyperlink" Target="https://www.amazon.com/-/es/Thomas-Hohstadt/dp/0967294452/" TargetMode="External"/><Relationship Id="rId16" Type="http://schemas.openxmlformats.org/officeDocument/2006/relationships/hyperlink" Target="https://www.youtube.com/watch?v=uqW1z5pzwdY" TargetMode="External"/><Relationship Id="rId5" Type="http://schemas.openxmlformats.org/officeDocument/2006/relationships/hyperlink" Target="https://dentrodeunmensaje.github.io/metapiproject/" TargetMode="External"/><Relationship Id="rId19" Type="http://schemas.openxmlformats.org/officeDocument/2006/relationships/hyperlink" Target="https://www.amazon.com.mx/Las-ciudades-y-los-perros/dp/1257830074" TargetMode="External"/><Relationship Id="rId6" Type="http://schemas.openxmlformats.org/officeDocument/2006/relationships/hyperlink" Target="https://dentrodeunmensaje.github.io/asimplesynth/" TargetMode="External"/><Relationship Id="rId18" Type="http://schemas.openxmlformats.org/officeDocument/2006/relationships/hyperlink" Target="https://www.amazon.com/-/es/Thomas-Hohstadt/dp/0967294460/" TargetMode="External"/><Relationship Id="rId7" Type="http://schemas.openxmlformats.org/officeDocument/2006/relationships/hyperlink" Target="https://dentrodeunmensaje.github.io/RPC-1/" TargetMode="External"/><Relationship Id="rId8" Type="http://schemas.openxmlformats.org/officeDocument/2006/relationships/hyperlink" Target="https://dentrodeunmensaje.github.io/musicvisualizer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8.png"/><Relationship Id="rId6" Type="http://schemas.openxmlformats.org/officeDocument/2006/relationships/image" Target="../media/image49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63775"/>
            <a:ext cx="8520600" cy="13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Reto: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422"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Contenido con ChatGPT</a:t>
            </a:r>
            <a:endParaRPr sz="4422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00925"/>
            <a:ext cx="8520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María Fernanda Otero Ángeles      Jon Robinson      Rodrigo Villarreal Jiménez     </a:t>
            </a:r>
            <a:r>
              <a:rPr b="1" lang="e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Fernanda Morrill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03" y="836601"/>
            <a:ext cx="1584566" cy="42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160" y="802700"/>
            <a:ext cx="2385091" cy="4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5492950" y="-2465375"/>
            <a:ext cx="4607100" cy="4607100"/>
          </a:xfrm>
          <a:prstGeom prst="ellipse">
            <a:avLst/>
          </a:prstGeom>
          <a:gradFill>
            <a:gsLst>
              <a:gs pos="0">
                <a:srgbClr val="EF5D30"/>
              </a:gs>
              <a:gs pos="67000">
                <a:srgbClr val="F7AE98">
                  <a:alpha val="33725"/>
                </a:srgbClr>
              </a:gs>
              <a:gs pos="84000">
                <a:srgbClr val="F7AE98">
                  <a:alpha val="1019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3136100" y="4044275"/>
            <a:ext cx="137700" cy="1377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4613875" y="4044275"/>
            <a:ext cx="137700" cy="1377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7086600" y="4044275"/>
            <a:ext cx="137700" cy="1377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13"/>
          <p:cNvCxnSpPr/>
          <p:nvPr/>
        </p:nvCxnSpPr>
        <p:spPr>
          <a:xfrm>
            <a:off x="413600" y="3551025"/>
            <a:ext cx="8273100" cy="0"/>
          </a:xfrm>
          <a:prstGeom prst="straightConnector1">
            <a:avLst/>
          </a:prstGeom>
          <a:noFill/>
          <a:ln cap="flat" cmpd="sng" w="38100">
            <a:solidFill>
              <a:srgbClr val="EF5D3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1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6"/>
            <a:ext cx="6702175" cy="20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99" y="3041521"/>
            <a:ext cx="6782775" cy="145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</a:t>
            </a: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 GPT</a:t>
            </a: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3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7222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7074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41635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Prompt</a:t>
            </a:r>
            <a:r>
              <a:rPr b="1" lang="es"/>
              <a:t> principal</a:t>
            </a:r>
            <a:endParaRPr b="1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5">
            <a:alphaModFix/>
          </a:blip>
          <a:srcRect b="32525" l="0" r="0" t="34978"/>
          <a:stretch/>
        </p:blipFill>
        <p:spPr>
          <a:xfrm>
            <a:off x="6993775" y="445025"/>
            <a:ext cx="1762319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6">
            <a:alphaModFix/>
          </a:blip>
          <a:srcRect b="0" l="31982" r="0" t="0"/>
          <a:stretch/>
        </p:blipFill>
        <p:spPr>
          <a:xfrm>
            <a:off x="4333748" y="1394950"/>
            <a:ext cx="2730524" cy="317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8" name="Google Shape;178;p23"/>
          <p:cNvSpPr/>
          <p:nvPr/>
        </p:nvSpPr>
        <p:spPr>
          <a:xfrm>
            <a:off x="7490600" y="1659325"/>
            <a:ext cx="2361900" cy="23619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-5799850" y="401625"/>
            <a:ext cx="6928800" cy="69288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7">
            <a:alphaModFix/>
          </a:blip>
          <a:srcRect b="0" l="12533" r="0" t="0"/>
          <a:stretch/>
        </p:blipFill>
        <p:spPr>
          <a:xfrm>
            <a:off x="1488350" y="1659325"/>
            <a:ext cx="2544933" cy="2909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3781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Resultados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3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7222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7074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-757425" y="3334050"/>
            <a:ext cx="2361900" cy="23619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925" y="1552625"/>
            <a:ext cx="3442999" cy="286244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5319400" y="1238713"/>
            <a:ext cx="3262500" cy="32625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6">
            <a:alphaModFix/>
          </a:blip>
          <a:srcRect b="32525" l="0" r="0" t="34978"/>
          <a:stretch/>
        </p:blipFill>
        <p:spPr>
          <a:xfrm>
            <a:off x="6993775" y="445025"/>
            <a:ext cx="1762319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7">
            <a:alphaModFix/>
          </a:blip>
          <a:srcRect b="0" l="31389" r="12579" t="0"/>
          <a:stretch/>
        </p:blipFill>
        <p:spPr>
          <a:xfrm>
            <a:off x="4158225" y="1444800"/>
            <a:ext cx="2581449" cy="30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>
            <p:ph type="title"/>
          </p:nvPr>
        </p:nvSpPr>
        <p:spPr>
          <a:xfrm>
            <a:off x="311700" y="445025"/>
            <a:ext cx="58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3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5">
            <a:alphaModFix/>
          </a:blip>
          <a:srcRect b="32525" l="0" r="0" t="34978"/>
          <a:stretch/>
        </p:blipFill>
        <p:spPr>
          <a:xfrm>
            <a:off x="6993775" y="445025"/>
            <a:ext cx="1762319" cy="57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-253750" y="1004500"/>
            <a:ext cx="8334600" cy="83346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500" y="1432050"/>
            <a:ext cx="3233217" cy="289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1850" y="1557625"/>
            <a:ext cx="3520400" cy="277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3781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Resultados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2825" y="1520500"/>
            <a:ext cx="3454980" cy="290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3" name="Google Shape;213;p26"/>
          <p:cNvSpPr txBox="1"/>
          <p:nvPr>
            <p:ph type="title"/>
          </p:nvPr>
        </p:nvSpPr>
        <p:spPr>
          <a:xfrm>
            <a:off x="311700" y="445025"/>
            <a:ext cx="58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3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781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Resultados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5690250" y="-1194625"/>
            <a:ext cx="2361900" cy="23619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6">
            <a:alphaModFix/>
          </a:blip>
          <a:srcRect b="32525" l="0" r="0" t="34978"/>
          <a:stretch/>
        </p:blipFill>
        <p:spPr>
          <a:xfrm>
            <a:off x="6993775" y="445025"/>
            <a:ext cx="1762319" cy="57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/>
          <p:nvPr/>
        </p:nvSpPr>
        <p:spPr>
          <a:xfrm>
            <a:off x="-295988" y="2292725"/>
            <a:ext cx="4628100" cy="46281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025" y="1520492"/>
            <a:ext cx="3454974" cy="31248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 rotWithShape="1">
          <a:blip r:embed="rId5">
            <a:alphaModFix/>
          </a:blip>
          <a:srcRect b="0" l="3161" r="2738" t="0"/>
          <a:stretch/>
        </p:blipFill>
        <p:spPr>
          <a:xfrm>
            <a:off x="5002150" y="1357275"/>
            <a:ext cx="3318049" cy="293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>
            <p:ph type="title"/>
          </p:nvPr>
        </p:nvSpPr>
        <p:spPr>
          <a:xfrm>
            <a:off x="311700" y="445025"/>
            <a:ext cx="58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3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6">
            <a:alphaModFix/>
          </a:blip>
          <a:srcRect b="32525" l="0" r="0" t="34978"/>
          <a:stretch/>
        </p:blipFill>
        <p:spPr>
          <a:xfrm>
            <a:off x="6993775" y="445025"/>
            <a:ext cx="1762319" cy="57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3781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Resultados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-295988" y="2292725"/>
            <a:ext cx="4628100" cy="46281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150" y="1674725"/>
            <a:ext cx="4180875" cy="259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445025"/>
            <a:ext cx="58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3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/>
          </a:blip>
          <a:srcRect b="32525" l="0" r="0" t="34978"/>
          <a:stretch/>
        </p:blipFill>
        <p:spPr>
          <a:xfrm>
            <a:off x="6993775" y="445025"/>
            <a:ext cx="1762319" cy="57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3781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Resultados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1525512" y="1119775"/>
            <a:ext cx="4628100" cy="46281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950" y="1581175"/>
            <a:ext cx="3759100" cy="316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7075" y="1479437"/>
            <a:ext cx="3622551" cy="28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/>
          <p:nvPr/>
        </p:nvSpPr>
        <p:spPr>
          <a:xfrm>
            <a:off x="8402107" y="1479425"/>
            <a:ext cx="1896300" cy="18963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>
            <p:ph type="title"/>
          </p:nvPr>
        </p:nvSpPr>
        <p:spPr>
          <a:xfrm>
            <a:off x="311700" y="445025"/>
            <a:ext cx="58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3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3781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Resultados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5870620" y="-2007175"/>
            <a:ext cx="3273300" cy="32733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5">
            <a:alphaModFix/>
          </a:blip>
          <a:srcRect b="32525" l="0" r="0" t="34978"/>
          <a:stretch/>
        </p:blipFill>
        <p:spPr>
          <a:xfrm>
            <a:off x="6993775" y="445025"/>
            <a:ext cx="1762319" cy="57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-944371" y="1416625"/>
            <a:ext cx="6107100" cy="61071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46" y="1479425"/>
            <a:ext cx="3545515" cy="30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7732" y="1479425"/>
            <a:ext cx="3605644" cy="2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 rotWithShape="1">
          <a:blip r:embed="rId5">
            <a:alphaModFix/>
          </a:blip>
          <a:srcRect b="32525" l="0" r="0" t="34978"/>
          <a:stretch/>
        </p:blipFill>
        <p:spPr>
          <a:xfrm>
            <a:off x="6993775" y="445025"/>
            <a:ext cx="1762319" cy="57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3781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Resultados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1518454" y="45425"/>
            <a:ext cx="6107100" cy="61071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00" y="1545550"/>
            <a:ext cx="4152900" cy="27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9710" y="1427425"/>
            <a:ext cx="3691940" cy="29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>
            <p:ph type="title"/>
          </p:nvPr>
        </p:nvSpPr>
        <p:spPr>
          <a:xfrm>
            <a:off x="311700" y="445025"/>
            <a:ext cx="58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3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4">
            <a:alphaModFix/>
          </a:blip>
          <a:srcRect b="2704" l="0" r="0" t="0"/>
          <a:stretch/>
        </p:blipFill>
        <p:spPr>
          <a:xfrm>
            <a:off x="501925" y="1639050"/>
            <a:ext cx="3891500" cy="276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5" name="Google Shape;275;p31"/>
          <p:cNvSpPr txBox="1"/>
          <p:nvPr>
            <p:ph type="title"/>
          </p:nvPr>
        </p:nvSpPr>
        <p:spPr>
          <a:xfrm>
            <a:off x="311700" y="445025"/>
            <a:ext cx="58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3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5">
            <a:alphaModFix/>
          </a:blip>
          <a:srcRect b="32525" l="0" r="0" t="34978"/>
          <a:stretch/>
        </p:blipFill>
        <p:spPr>
          <a:xfrm>
            <a:off x="6993775" y="445025"/>
            <a:ext cx="1762319" cy="57269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378100" y="1017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Resultados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7662578" y="3037500"/>
            <a:ext cx="2106000" cy="21060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6475" y="1402662"/>
            <a:ext cx="3265423" cy="28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5D3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1969025"/>
            <a:ext cx="85206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Tema elegido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806975" y="-2706125"/>
            <a:ext cx="4607100" cy="46071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066575" y="-229575"/>
            <a:ext cx="900000" cy="9000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-435975" y="1732150"/>
            <a:ext cx="7034400" cy="7034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7222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7074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/>
          <p:nvPr/>
        </p:nvSpPr>
        <p:spPr>
          <a:xfrm>
            <a:off x="900878" y="2800300"/>
            <a:ext cx="2106000" cy="21060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14877"/>
            <a:ext cx="4260301" cy="274031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/>
          <p:nvPr/>
        </p:nvSpPr>
        <p:spPr>
          <a:xfrm>
            <a:off x="5983248" y="-1160850"/>
            <a:ext cx="3258000" cy="32580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1250" y="1170125"/>
            <a:ext cx="3791047" cy="27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7222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7074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/>
          <p:nvPr/>
        </p:nvSpPr>
        <p:spPr>
          <a:xfrm>
            <a:off x="1265375" y="1974100"/>
            <a:ext cx="3828000" cy="38280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4568850" cy="21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/>
          <p:nvPr/>
        </p:nvSpPr>
        <p:spPr>
          <a:xfrm>
            <a:off x="7490600" y="-254875"/>
            <a:ext cx="2077200" cy="20772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650" y="1170125"/>
            <a:ext cx="3525693" cy="33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1265375" y="1974100"/>
            <a:ext cx="3828000" cy="38280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1043425"/>
            <a:ext cx="3595290" cy="33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1259" y="1043425"/>
            <a:ext cx="3927541" cy="339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8" name="Google Shape;3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7222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7074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/>
          <p:nvPr/>
        </p:nvSpPr>
        <p:spPr>
          <a:xfrm>
            <a:off x="3607325" y="2620063"/>
            <a:ext cx="3140100" cy="31401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3916123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0923" y="1170125"/>
            <a:ext cx="4770676" cy="311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>
            <a:off x="7801900" y="-609322"/>
            <a:ext cx="1557600" cy="15576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/>
          <p:nvPr/>
        </p:nvSpPr>
        <p:spPr>
          <a:xfrm>
            <a:off x="4091092" y="-1343325"/>
            <a:ext cx="6107100" cy="61071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813" y="1093925"/>
            <a:ext cx="4097437" cy="33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-1068775" y="2571750"/>
            <a:ext cx="3140100" cy="31401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375" y="1093925"/>
            <a:ext cx="3821425" cy="33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7"/>
          <p:cNvSpPr txBox="1"/>
          <p:nvPr>
            <p:ph type="title"/>
          </p:nvPr>
        </p:nvSpPr>
        <p:spPr>
          <a:xfrm>
            <a:off x="311700" y="445025"/>
            <a:ext cx="571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-2094500" y="1079800"/>
            <a:ext cx="7905600" cy="79056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6" y="1237675"/>
            <a:ext cx="4740681" cy="277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9275" y="1237675"/>
            <a:ext cx="3663022" cy="28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/>
          <p:nvPr/>
        </p:nvSpPr>
        <p:spPr>
          <a:xfrm>
            <a:off x="1945750" y="2110175"/>
            <a:ext cx="3828000" cy="38280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361" y="1096125"/>
            <a:ext cx="4807936" cy="226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6" y="1096125"/>
            <a:ext cx="3486370" cy="34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/>
          <p:nvPr/>
        </p:nvSpPr>
        <p:spPr>
          <a:xfrm>
            <a:off x="5625525" y="-3012800"/>
            <a:ext cx="3828000" cy="38280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25" y="1074000"/>
            <a:ext cx="3861219" cy="31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268" y="1074000"/>
            <a:ext cx="3992108" cy="3183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 txBox="1"/>
          <p:nvPr>
            <p:ph type="title"/>
          </p:nvPr>
        </p:nvSpPr>
        <p:spPr>
          <a:xfrm>
            <a:off x="311700" y="445025"/>
            <a:ext cx="64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8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0"/>
          <p:cNvSpPr/>
          <p:nvPr/>
        </p:nvSpPr>
        <p:spPr>
          <a:xfrm>
            <a:off x="2762175" y="-1032925"/>
            <a:ext cx="7418700" cy="74187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1234225"/>
            <a:ext cx="3289667" cy="31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848" y="1234225"/>
            <a:ext cx="4598626" cy="317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0"/>
          <p:cNvSpPr txBox="1"/>
          <p:nvPr>
            <p:ph type="title"/>
          </p:nvPr>
        </p:nvSpPr>
        <p:spPr>
          <a:xfrm>
            <a:off x="387900" y="445025"/>
            <a:ext cx="64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8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5" y="1170125"/>
            <a:ext cx="4623488" cy="34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339" y="1170125"/>
            <a:ext cx="3591761" cy="278004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 txBox="1"/>
          <p:nvPr>
            <p:ph type="title"/>
          </p:nvPr>
        </p:nvSpPr>
        <p:spPr>
          <a:xfrm>
            <a:off x="311700" y="445025"/>
            <a:ext cx="64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2" name="Google Shape;38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16425"/>
            <a:ext cx="29529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Tema Elegido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1410890" y="1319836"/>
            <a:ext cx="2448600" cy="2448600"/>
          </a:xfrm>
          <a:prstGeom prst="ellipse">
            <a:avLst/>
          </a:prstGeom>
          <a:solidFill>
            <a:srgbClr val="EE5C30">
              <a:alpha val="37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363456" y="2182602"/>
            <a:ext cx="2448600" cy="2448600"/>
          </a:xfrm>
          <a:prstGeom prst="ellipse">
            <a:avLst/>
          </a:prstGeom>
          <a:solidFill>
            <a:srgbClr val="EE5C30">
              <a:alpha val="37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58323" y="2182602"/>
            <a:ext cx="2448600" cy="2448600"/>
          </a:xfrm>
          <a:prstGeom prst="ellipse">
            <a:avLst/>
          </a:prstGeom>
          <a:solidFill>
            <a:srgbClr val="EE5C30">
              <a:alpha val="37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5302725" y="1254250"/>
            <a:ext cx="26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Contenido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un </a:t>
            </a: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sitio web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2" name="Google Shape;82;p15"/>
          <p:cNvCxnSpPr/>
          <p:nvPr/>
        </p:nvCxnSpPr>
        <p:spPr>
          <a:xfrm flipH="1" rot="10800000">
            <a:off x="2621675" y="2227600"/>
            <a:ext cx="2767800" cy="1127400"/>
          </a:xfrm>
          <a:prstGeom prst="straightConnector1">
            <a:avLst/>
          </a:prstGeom>
          <a:noFill/>
          <a:ln cap="flat" cmpd="sng" w="28575">
            <a:solidFill>
              <a:srgbClr val="EF5D3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/>
          <p:nvPr/>
        </p:nvCxnSpPr>
        <p:spPr>
          <a:xfrm>
            <a:off x="5417475" y="2216125"/>
            <a:ext cx="2419500" cy="0"/>
          </a:xfrm>
          <a:prstGeom prst="straightConnector1">
            <a:avLst/>
          </a:prstGeom>
          <a:noFill/>
          <a:ln cap="flat" cmpd="sng" w="28575">
            <a:solidFill>
              <a:srgbClr val="EF5D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>
            <p:ph type="title"/>
          </p:nvPr>
        </p:nvSpPr>
        <p:spPr>
          <a:xfrm>
            <a:off x="1765650" y="1466050"/>
            <a:ext cx="17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20">
                <a:latin typeface="Helvetica Neue"/>
                <a:ea typeface="Helvetica Neue"/>
                <a:cs typeface="Helvetica Neue"/>
                <a:sym typeface="Helvetica Neue"/>
              </a:rPr>
              <a:t>Servicios profesionales</a:t>
            </a:r>
            <a:endParaRPr sz="20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2906925" y="3208450"/>
            <a:ext cx="17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20">
                <a:latin typeface="Helvetica Neue"/>
                <a:ea typeface="Helvetica Neue"/>
                <a:cs typeface="Helvetica Neue"/>
                <a:sym typeface="Helvetica Neue"/>
              </a:rPr>
              <a:t>Creación de</a:t>
            </a:r>
            <a:endParaRPr sz="202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20">
                <a:latin typeface="Helvetica Neue"/>
                <a:ea typeface="Helvetica Neue"/>
                <a:cs typeface="Helvetica Neue"/>
                <a:sym typeface="Helvetica Neue"/>
              </a:rPr>
              <a:t>contenido</a:t>
            </a:r>
            <a:endParaRPr sz="20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624350" y="3120550"/>
            <a:ext cx="17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20">
                <a:latin typeface="Helvetica Neue"/>
                <a:ea typeface="Helvetica Neue"/>
                <a:cs typeface="Helvetica Neue"/>
                <a:sym typeface="Helvetica Neue"/>
              </a:rPr>
              <a:t>Trayectoria </a:t>
            </a:r>
            <a:r>
              <a:rPr lang="es" sz="2020">
                <a:latin typeface="Helvetica Neue"/>
                <a:ea typeface="Helvetica Neue"/>
                <a:cs typeface="Helvetica Neue"/>
                <a:sym typeface="Helvetica Neue"/>
              </a:rPr>
              <a:t>profesional</a:t>
            </a:r>
            <a:endParaRPr sz="20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086510" y="-4514997"/>
            <a:ext cx="5608800" cy="56088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307875" y="4724150"/>
            <a:ext cx="2343000" cy="23430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8297650" y="1977550"/>
            <a:ext cx="2032200" cy="20322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5"/>
          <p:cNvCxnSpPr/>
          <p:nvPr/>
        </p:nvCxnSpPr>
        <p:spPr>
          <a:xfrm flipH="1" rot="10800000">
            <a:off x="415150" y="887850"/>
            <a:ext cx="2054100" cy="3300"/>
          </a:xfrm>
          <a:prstGeom prst="straightConnector1">
            <a:avLst/>
          </a:prstGeom>
          <a:noFill/>
          <a:ln cap="flat" cmpd="sng" w="38100">
            <a:solidFill>
              <a:srgbClr val="EF5D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>
            <p:ph type="title"/>
          </p:nvPr>
        </p:nvSpPr>
        <p:spPr>
          <a:xfrm>
            <a:off x="5302725" y="2321050"/>
            <a:ext cx="2649000" cy="19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contenido para páginas web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orientada en mostrar la trayectoria, servicios y contenidos creados por tres de nuestros integrantes.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13" y="1066025"/>
            <a:ext cx="458206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 txBox="1"/>
          <p:nvPr>
            <p:ph type="title"/>
          </p:nvPr>
        </p:nvSpPr>
        <p:spPr>
          <a:xfrm>
            <a:off x="311700" y="445025"/>
            <a:ext cx="648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2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0" name="Google Shape;3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/>
          <p:nvPr/>
        </p:nvSpPr>
        <p:spPr>
          <a:xfrm>
            <a:off x="5661550" y="-2382600"/>
            <a:ext cx="6928800" cy="69288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5D30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/>
          <p:nvPr/>
        </p:nvSpPr>
        <p:spPr>
          <a:xfrm>
            <a:off x="-2210775" y="-2286575"/>
            <a:ext cx="5307900" cy="53079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/>
          <p:nvPr/>
        </p:nvSpPr>
        <p:spPr>
          <a:xfrm>
            <a:off x="6101225" y="243725"/>
            <a:ext cx="1247700" cy="12477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3447300" y="3368500"/>
            <a:ext cx="7034400" cy="7034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 txBox="1"/>
          <p:nvPr>
            <p:ph type="title"/>
          </p:nvPr>
        </p:nvSpPr>
        <p:spPr>
          <a:xfrm>
            <a:off x="311700" y="1969025"/>
            <a:ext cx="85206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Conclusión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type="title"/>
          </p:nvPr>
        </p:nvSpPr>
        <p:spPr>
          <a:xfrm>
            <a:off x="311700" y="154025"/>
            <a:ext cx="85206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400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Conclusión</a:t>
            </a:r>
            <a:endParaRPr b="1" sz="1000"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5738500" y="-3648150"/>
            <a:ext cx="4607100" cy="4607100"/>
          </a:xfrm>
          <a:prstGeom prst="ellipse">
            <a:avLst/>
          </a:prstGeom>
          <a:gradFill>
            <a:gsLst>
              <a:gs pos="0">
                <a:srgbClr val="EF5D30"/>
              </a:gs>
              <a:gs pos="67000">
                <a:srgbClr val="F7AE98">
                  <a:alpha val="33725"/>
                </a:srgbClr>
              </a:gs>
              <a:gs pos="84000">
                <a:srgbClr val="F7AE98">
                  <a:alpha val="1019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416350" y="-219125"/>
            <a:ext cx="900000" cy="900000"/>
          </a:xfrm>
          <a:prstGeom prst="ellipse">
            <a:avLst/>
          </a:prstGeom>
          <a:gradFill>
            <a:gsLst>
              <a:gs pos="0">
                <a:srgbClr val="EF5D30"/>
              </a:gs>
              <a:gs pos="67000">
                <a:srgbClr val="F7AE98">
                  <a:alpha val="33725"/>
                </a:srgbClr>
              </a:gs>
              <a:gs pos="84000">
                <a:srgbClr val="F7AE98">
                  <a:alpha val="1019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3311200" y="4514650"/>
            <a:ext cx="7034400" cy="7034400"/>
          </a:xfrm>
          <a:prstGeom prst="ellipse">
            <a:avLst/>
          </a:prstGeom>
          <a:gradFill>
            <a:gsLst>
              <a:gs pos="0">
                <a:srgbClr val="EF5D30"/>
              </a:gs>
              <a:gs pos="67000">
                <a:srgbClr val="F7AE98">
                  <a:alpha val="33725"/>
                </a:srgbClr>
              </a:gs>
              <a:gs pos="84000">
                <a:srgbClr val="F7AE98">
                  <a:alpha val="1019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416350" y="847675"/>
            <a:ext cx="841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b="1" lang="es" sz="1005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Aspectos positivos:</a:t>
            </a:r>
            <a:endParaRPr b="1" sz="1005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41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005"/>
              <a:buChar char="●"/>
            </a:pPr>
            <a:r>
              <a:rPr b="1" lang="es" sz="1005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Generación Rápida de Contenido:</a:t>
            </a:r>
            <a:r>
              <a:rPr lang="es" sz="1005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Chat GPT fue capaz de generar contenido de manera rápida, proporcionando una base sólida para cada página.</a:t>
            </a:r>
            <a:endParaRPr sz="1005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924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5"/>
              <a:buChar char="●"/>
            </a:pPr>
            <a:r>
              <a:rPr b="1" lang="es" sz="1005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Estructura y Organización: </a:t>
            </a:r>
            <a:r>
              <a:rPr lang="es" sz="1005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modelo ayudó a mantener una estructura clara y coherente en las páginas, asegurando que la información fluya de manera lógica.</a:t>
            </a:r>
            <a:endParaRPr sz="1005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4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5"/>
              <a:buChar char="●"/>
            </a:pPr>
            <a:r>
              <a:rPr b="1" lang="es" sz="1005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Flexibilidad y Adaptabilidad: </a:t>
            </a:r>
            <a:r>
              <a:rPr lang="es" sz="1005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 GPT se adaptó bien a las instrucciones específicas, incorporando los detalles proporcionados y ajustando el contenido según las necesidades.</a:t>
            </a:r>
            <a:endParaRPr sz="1005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5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Á</a:t>
            </a:r>
            <a:r>
              <a:rPr b="1" lang="es" sz="1000">
                <a:solidFill>
                  <a:srgbClr val="434343"/>
                </a:solidFill>
              </a:rPr>
              <a:t>reas a mejorar:</a:t>
            </a:r>
            <a:endParaRPr b="1"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b="1" lang="es" sz="1000">
                <a:solidFill>
                  <a:srgbClr val="434343"/>
                </a:solidFill>
              </a:rPr>
              <a:t>Comprensión de la Información:</a:t>
            </a:r>
            <a:r>
              <a:rPr lang="es" sz="1000">
                <a:solidFill>
                  <a:srgbClr val="434343"/>
                </a:solidFill>
              </a:rPr>
              <a:t> Hubo momentos en los que ChatGPT no comprendió completamente las instrucciones iniciales, lo que resultó en la generación de contenido incorrecto o no relevante. Por ejemplo, la primera versión de la página de blog no reflejaba adecuadamente los videos proporcionados.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b="1" lang="es" sz="1000">
                <a:solidFill>
                  <a:srgbClr val="434343"/>
                </a:solidFill>
              </a:rPr>
              <a:t>Necesidad de Clarificación:</a:t>
            </a:r>
            <a:r>
              <a:rPr lang="es" sz="1000">
                <a:solidFill>
                  <a:srgbClr val="434343"/>
                </a:solidFill>
              </a:rPr>
              <a:t> En varias ocasiones, fue necesario proporcionar aclaraciones adicionales para garantizar que el contenido generado cumpliera con las expectativas y necesidades específicas del proyecto.</a:t>
            </a:r>
            <a:endParaRPr sz="1000">
              <a:solidFill>
                <a:srgbClr val="434343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b="1" lang="es" sz="1000">
                <a:solidFill>
                  <a:srgbClr val="434343"/>
                </a:solidFill>
              </a:rPr>
              <a:t>Correcciones Recurrentes:</a:t>
            </a:r>
            <a:r>
              <a:rPr lang="es" sz="1000">
                <a:solidFill>
                  <a:srgbClr val="434343"/>
                </a:solidFill>
              </a:rPr>
              <a:t> Se observó la necesidad de realizar múltiples iteraciones y correcciones para alinear el contenido con los requisitos del proyecto, lo cual podría haber afectado la eficiencia del proceso.</a:t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</a:rPr>
              <a:t>En general, Chat GPT demostró ser una herramienta útil y eficaz para la generación de contenido, proporcionando una base estructurada y adaptándose a las necesidades específicas. Sin embargo, la necesidad de correcciones y clarificaciones adicionales subraya la importancia de una supervisión humana continua para asegurar la precisión y relevancia del contenido. En resumen, Chat GPT es una herramienta valiosa para la creación de contenido web, pero requiere una colaboración activa y detallada para maximizar su potencial y asegurar resultados óptimos.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5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5D30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/>
          <p:nvPr/>
        </p:nvSpPr>
        <p:spPr>
          <a:xfrm>
            <a:off x="-2210775" y="-2286575"/>
            <a:ext cx="5307900" cy="53079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5"/>
          <p:cNvSpPr/>
          <p:nvPr/>
        </p:nvSpPr>
        <p:spPr>
          <a:xfrm>
            <a:off x="6101225" y="243725"/>
            <a:ext cx="1247700" cy="12477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5"/>
          <p:cNvSpPr/>
          <p:nvPr/>
        </p:nvSpPr>
        <p:spPr>
          <a:xfrm>
            <a:off x="3447300" y="3368500"/>
            <a:ext cx="7034400" cy="7034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 txBox="1"/>
          <p:nvPr>
            <p:ph type="title"/>
          </p:nvPr>
        </p:nvSpPr>
        <p:spPr>
          <a:xfrm>
            <a:off x="311700" y="1969025"/>
            <a:ext cx="85206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Acceso GitHub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876" y="47984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810" y="47836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6">
            <a:hlinkClick r:id="rId5"/>
          </p:cNvPr>
          <p:cNvSpPr txBox="1"/>
          <p:nvPr/>
        </p:nvSpPr>
        <p:spPr>
          <a:xfrm>
            <a:off x="3764700" y="4193863"/>
            <a:ext cx="59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 u="sng">
                <a:solidFill>
                  <a:srgbClr val="EF5D30"/>
                </a:solidFill>
              </a:rPr>
              <a:t>https://github.com/dentrodeunmensaje/BEDU-IA-Equipo12/tree/main</a:t>
            </a:r>
            <a:endParaRPr b="1" sz="1200" u="sng">
              <a:solidFill>
                <a:srgbClr val="EF5D30"/>
              </a:solidFill>
            </a:endParaRPr>
          </a:p>
        </p:txBody>
      </p:sp>
      <p:pic>
        <p:nvPicPr>
          <p:cNvPr id="425" name="Google Shape;42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0" y="319850"/>
            <a:ext cx="518250" cy="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 txBox="1"/>
          <p:nvPr>
            <p:ph type="title"/>
          </p:nvPr>
        </p:nvSpPr>
        <p:spPr>
          <a:xfrm>
            <a:off x="921300" y="292625"/>
            <a:ext cx="13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7" name="Google Shape;427;p46"/>
          <p:cNvPicPr preferRelativeResize="0"/>
          <p:nvPr/>
        </p:nvPicPr>
        <p:blipFill rotWithShape="1">
          <a:blip r:embed="rId7">
            <a:alphaModFix/>
          </a:blip>
          <a:srcRect b="0" l="0" r="15973" t="0"/>
          <a:stretch/>
        </p:blipFill>
        <p:spPr>
          <a:xfrm>
            <a:off x="4431775" y="1060950"/>
            <a:ext cx="4265798" cy="2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7900" y="787350"/>
            <a:ext cx="56940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/>
          <p:nvPr/>
        </p:nvSpPr>
        <p:spPr>
          <a:xfrm>
            <a:off x="3497925" y="1052450"/>
            <a:ext cx="2741400" cy="3038975"/>
          </a:xfrm>
          <a:custGeom>
            <a:rect b="b" l="l" r="r" t="t"/>
            <a:pathLst>
              <a:path extrusionOk="0" h="121559" w="109656">
                <a:moveTo>
                  <a:pt x="360" y="121559"/>
                </a:moveTo>
                <a:lnTo>
                  <a:pt x="109656" y="62402"/>
                </a:lnTo>
                <a:lnTo>
                  <a:pt x="109656" y="34988"/>
                </a:lnTo>
                <a:lnTo>
                  <a:pt x="0" y="0"/>
                </a:lnTo>
                <a:close/>
              </a:path>
            </a:pathLst>
          </a:custGeom>
          <a:solidFill>
            <a:srgbClr val="EE5C30">
              <a:alpha val="60780"/>
            </a:srgbClr>
          </a:solidFill>
          <a:ln>
            <a:noFill/>
          </a:ln>
        </p:spPr>
      </p:sp>
      <p:pic>
        <p:nvPicPr>
          <p:cNvPr id="430" name="Google Shape;430;p46"/>
          <p:cNvPicPr preferRelativeResize="0"/>
          <p:nvPr/>
        </p:nvPicPr>
        <p:blipFill rotWithShape="1">
          <a:blip r:embed="rId9">
            <a:alphaModFix/>
          </a:blip>
          <a:srcRect b="0" l="2637" r="35292" t="0"/>
          <a:stretch/>
        </p:blipFill>
        <p:spPr>
          <a:xfrm>
            <a:off x="358318" y="1060950"/>
            <a:ext cx="3202682" cy="2995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1" name="Google Shape;431;p46"/>
          <p:cNvSpPr/>
          <p:nvPr/>
        </p:nvSpPr>
        <p:spPr>
          <a:xfrm>
            <a:off x="5204825" y="1927150"/>
            <a:ext cx="1041600" cy="658200"/>
          </a:xfrm>
          <a:prstGeom prst="rect">
            <a:avLst/>
          </a:prstGeom>
          <a:solidFill>
            <a:srgbClr val="EE5C30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/>
          <p:nvPr>
            <p:ph type="title"/>
          </p:nvPr>
        </p:nvSpPr>
        <p:spPr>
          <a:xfrm>
            <a:off x="387900" y="140225"/>
            <a:ext cx="211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Helvetica Neue"/>
                <a:ea typeface="Helvetica Neue"/>
                <a:cs typeface="Helvetica Neue"/>
                <a:sym typeface="Helvetica Neue"/>
              </a:rPr>
              <a:t>Referencias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Google Shape;437;p47"/>
          <p:cNvSpPr txBox="1"/>
          <p:nvPr>
            <p:ph idx="1" type="body"/>
          </p:nvPr>
        </p:nvSpPr>
        <p:spPr>
          <a:xfrm>
            <a:off x="387900" y="695275"/>
            <a:ext cx="3585600" cy="3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600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Ejercicio 1 - </a:t>
            </a:r>
            <a:r>
              <a:rPr lang="es" sz="6600">
                <a:solidFill>
                  <a:srgbClr val="EF5D3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Web profesional para Rodrigo Villarreal Jiménez</a:t>
            </a:r>
            <a:endParaRPr sz="6600">
              <a:solidFill>
                <a:srgbClr val="EF5D3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URLs y Repositorios Utilizados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Sitio Web Principal: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RVJ Portfolio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Repositorio de Código: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Repository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Sección de Programación: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Walk Through The Met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Simple Additive Synth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RPC-1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Music Visualizer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Estudios de Sensores No. 1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Estudios de Sensores No. 3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Sección de Música: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Hotcakes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Tax Refund In Drive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 Camino de Felipe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9:30 am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Allegro Vegetal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Notable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s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Sección de Escritos:</a:t>
            </a:r>
            <a:endParaRPr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Música Cinematográfica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 Era de la Realidad Virtual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○"/>
            </a:pPr>
            <a:r>
              <a:rPr lang="es" sz="4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Las Ciudades y los Perros</a:t>
            </a:r>
            <a:endParaRPr sz="4000" u="sng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F5D3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4000">
              <a:solidFill>
                <a:srgbClr val="EF5D3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895350" y="690075"/>
            <a:ext cx="2658300" cy="22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Ejercicio 2 - </a:t>
            </a:r>
            <a:r>
              <a:rPr lang="es" sz="1650">
                <a:solidFill>
                  <a:srgbClr val="EF5D3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Web profesional para Jon Robinson</a:t>
            </a:r>
            <a:endParaRPr sz="16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1150">
                <a:solidFill>
                  <a:schemeClr val="dk1"/>
                </a:solidFill>
              </a:rPr>
              <a:t>Páginas de referencia:</a:t>
            </a:r>
            <a:endParaRPr b="1" sz="1150">
              <a:solidFill>
                <a:schemeClr val="dk1"/>
              </a:solidFill>
            </a:endParaRPr>
          </a:p>
          <a:p>
            <a:pPr indent="-168275" lvl="0" marL="360000" rtl="0" algn="l">
              <a:spcBef>
                <a:spcPts val="600"/>
              </a:spcBef>
              <a:spcAft>
                <a:spcPts val="0"/>
              </a:spcAft>
              <a:buSzPts val="1150"/>
              <a:buChar char="●"/>
            </a:pPr>
            <a:r>
              <a:rPr lang="es" sz="1150" u="sng">
                <a:solidFill>
                  <a:schemeClr val="dk1"/>
                </a:solid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StudioDrift</a:t>
            </a:r>
            <a:endParaRPr sz="1150" u="sng">
              <a:solidFill>
                <a:schemeClr val="dk1"/>
              </a:solidFill>
            </a:endParaRPr>
          </a:p>
          <a:p>
            <a:pPr indent="-168275" lvl="0" marL="3600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s" sz="1150" u="sng">
                <a:solidFill>
                  <a:schemeClr val="dk1"/>
                </a:solid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JenlewinStudio</a:t>
            </a:r>
            <a:endParaRPr sz="1150" u="sng">
              <a:solidFill>
                <a:schemeClr val="dk1"/>
              </a:solidFill>
            </a:endParaRPr>
          </a:p>
          <a:p>
            <a:pPr indent="-168275" lvl="0" marL="3600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s" sz="1150" u="sng">
                <a:solidFill>
                  <a:schemeClr val="dk1"/>
                </a:solid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Laboratorio Mexicano de Diseño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2738403" y="-4201000"/>
            <a:ext cx="3972000" cy="47760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7"/>
          <p:cNvSpPr/>
          <p:nvPr/>
        </p:nvSpPr>
        <p:spPr>
          <a:xfrm>
            <a:off x="3607150" y="3047050"/>
            <a:ext cx="6797400" cy="73626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7"/>
          <p:cNvSpPr txBox="1"/>
          <p:nvPr>
            <p:ph idx="1" type="body"/>
          </p:nvPr>
        </p:nvSpPr>
        <p:spPr>
          <a:xfrm>
            <a:off x="6788700" y="695275"/>
            <a:ext cx="2537700" cy="22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50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Ejercicio 3 - </a:t>
            </a:r>
            <a:endParaRPr b="1" sz="1650"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EF5D3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Motif Música</a:t>
            </a:r>
            <a:endParaRPr sz="16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D1117"/>
                </a:solidFill>
              </a:rPr>
              <a:t>Documento de Referencia:</a:t>
            </a:r>
            <a:endParaRPr b="1" sz="1100">
              <a:solidFill>
                <a:srgbClr val="0D1117"/>
              </a:solidFill>
            </a:endParaRPr>
          </a:p>
          <a:p>
            <a:pPr indent="-298450" lvl="0" marL="457200" rtl="0" algn="l">
              <a:spcBef>
                <a:spcPts val="400"/>
              </a:spcBef>
              <a:spcAft>
                <a:spcPts val="0"/>
              </a:spcAft>
              <a:buClr>
                <a:srgbClr val="0D1117"/>
              </a:buClr>
              <a:buSzPts val="1100"/>
              <a:buChar char="●"/>
            </a:pPr>
            <a:r>
              <a:rPr lang="es" sz="1100">
                <a:solidFill>
                  <a:srgbClr val="0D1117"/>
                </a:solidFill>
              </a:rPr>
              <a:t>CV Fernanda Otero</a:t>
            </a:r>
            <a:endParaRPr sz="1100">
              <a:solidFill>
                <a:srgbClr val="0D1117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100"/>
              <a:buChar char="●"/>
            </a:pPr>
            <a:r>
              <a:rPr lang="es" sz="1100">
                <a:solidFill>
                  <a:srgbClr val="0D1117"/>
                </a:solidFill>
              </a:rPr>
              <a:t>CV Fernando Peréz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42" name="Google Shape;442;p47"/>
          <p:cNvCxnSpPr/>
          <p:nvPr/>
        </p:nvCxnSpPr>
        <p:spPr>
          <a:xfrm>
            <a:off x="3814800" y="843750"/>
            <a:ext cx="0" cy="4019400"/>
          </a:xfrm>
          <a:prstGeom prst="straightConnector1">
            <a:avLst/>
          </a:prstGeom>
          <a:noFill/>
          <a:ln cap="flat" cmpd="sng" w="9525">
            <a:solidFill>
              <a:srgbClr val="EF5D3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7"/>
          <p:cNvCxnSpPr/>
          <p:nvPr/>
        </p:nvCxnSpPr>
        <p:spPr>
          <a:xfrm>
            <a:off x="6634200" y="843750"/>
            <a:ext cx="0" cy="1831800"/>
          </a:xfrm>
          <a:prstGeom prst="straightConnector1">
            <a:avLst/>
          </a:prstGeom>
          <a:noFill/>
          <a:ln cap="flat" cmpd="sng" w="9525">
            <a:solidFill>
              <a:srgbClr val="EF5D3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5D30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311700" y="1969025"/>
            <a:ext cx="85206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¡Gracias!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48"/>
          <p:cNvSpPr txBox="1"/>
          <p:nvPr>
            <p:ph idx="4294967295" type="subTitle"/>
          </p:nvPr>
        </p:nvSpPr>
        <p:spPr>
          <a:xfrm>
            <a:off x="311700" y="3900925"/>
            <a:ext cx="8520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es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María Fernanda Otero Ángeles      Jon Robinson      Rodrigo Villarreal Jiménez     Fernanda Morrill</a:t>
            </a:r>
            <a:endParaRPr b="1"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Google Shape;450;p48"/>
          <p:cNvSpPr/>
          <p:nvPr/>
        </p:nvSpPr>
        <p:spPr>
          <a:xfrm>
            <a:off x="3094225" y="4044275"/>
            <a:ext cx="137700" cy="137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8"/>
          <p:cNvSpPr/>
          <p:nvPr/>
        </p:nvSpPr>
        <p:spPr>
          <a:xfrm>
            <a:off x="4572000" y="4044275"/>
            <a:ext cx="137700" cy="137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8"/>
          <p:cNvSpPr/>
          <p:nvPr/>
        </p:nvSpPr>
        <p:spPr>
          <a:xfrm>
            <a:off x="7013325" y="4044275"/>
            <a:ext cx="137700" cy="137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-2637075" y="-1628675"/>
            <a:ext cx="8711400" cy="9435900"/>
          </a:xfrm>
          <a:prstGeom prst="ellipse">
            <a:avLst/>
          </a:prstGeom>
          <a:gradFill>
            <a:gsLst>
              <a:gs pos="0">
                <a:srgbClr val="EF5D30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1065092"/>
            <a:ext cx="36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29">
                <a:latin typeface="Helvetica Neue"/>
                <a:ea typeface="Helvetica Neue"/>
                <a:cs typeface="Helvetica Neue"/>
                <a:sym typeface="Helvetica Neue"/>
              </a:rPr>
              <a:t>Ejercicio 1 - </a:t>
            </a:r>
            <a:r>
              <a:rPr lang="es" sz="1929">
                <a:latin typeface="Helvetica Neue Light"/>
                <a:ea typeface="Helvetica Neue Light"/>
                <a:cs typeface="Helvetica Neue Light"/>
                <a:sym typeface="Helvetica Neue Light"/>
              </a:rPr>
              <a:t>Web profesional </a:t>
            </a:r>
            <a:endParaRPr sz="1929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990"/>
              <a:buNone/>
            </a:pPr>
            <a:r>
              <a:rPr lang="es" sz="1929">
                <a:latin typeface="Helvetica Neue Light"/>
                <a:ea typeface="Helvetica Neue Light"/>
                <a:cs typeface="Helvetica Neue Light"/>
                <a:sym typeface="Helvetica Neue Light"/>
              </a:rPr>
              <a:t>para Rodrigo Villarreal Jiménez</a:t>
            </a:r>
            <a:endParaRPr sz="1929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243425" y="2007000"/>
            <a:ext cx="3003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0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20000"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7111800" y="368825"/>
            <a:ext cx="2032200" cy="2032200"/>
          </a:xfrm>
          <a:prstGeom prst="ellipse">
            <a:avLst/>
          </a:prstGeom>
          <a:gradFill>
            <a:gsLst>
              <a:gs pos="0">
                <a:srgbClr val="EF5D30"/>
              </a:gs>
              <a:gs pos="75000">
                <a:srgbClr val="F7AE98">
                  <a:alpha val="33725"/>
                </a:srgbClr>
              </a:gs>
              <a:gs pos="100000">
                <a:srgbClr val="FFFFFF">
                  <a:alpha val="1803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450" y="368825"/>
            <a:ext cx="2930900" cy="38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4050" y="2510492"/>
            <a:ext cx="1957427" cy="130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0025" y="958700"/>
            <a:ext cx="1689250" cy="168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2126117"/>
            <a:ext cx="3798000" cy="16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este proyecto era importante mostrar el </a:t>
            </a:r>
            <a:r>
              <a:rPr b="1" lang="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contexto como profesional, la trayectoria, experiencia, habilidades y logros.  </a:t>
            </a:r>
            <a:r>
              <a:rPr lang="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adición se preparo el mismo contenido en inglés.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2696925" y="-2009675"/>
            <a:ext cx="8711400" cy="9435900"/>
          </a:xfrm>
          <a:prstGeom prst="ellipse">
            <a:avLst/>
          </a:prstGeom>
          <a:gradFill>
            <a:gsLst>
              <a:gs pos="0">
                <a:srgbClr val="EF5D30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0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7101425" y="2007000"/>
            <a:ext cx="3003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0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20000"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4903750" y="1054625"/>
            <a:ext cx="365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29">
                <a:latin typeface="Helvetica Neue"/>
                <a:ea typeface="Helvetica Neue"/>
                <a:cs typeface="Helvetica Neue"/>
                <a:sym typeface="Helvetica Neue"/>
              </a:rPr>
              <a:t>Ejercicio 2 - </a:t>
            </a:r>
            <a:r>
              <a:rPr lang="es" sz="1929">
                <a:latin typeface="Helvetica Neue Light"/>
                <a:ea typeface="Helvetica Neue Light"/>
                <a:cs typeface="Helvetica Neue Light"/>
                <a:sym typeface="Helvetica Neue Light"/>
              </a:rPr>
              <a:t>Web profesional </a:t>
            </a:r>
            <a:endParaRPr sz="1929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990"/>
              <a:buNone/>
            </a:pPr>
            <a:r>
              <a:rPr lang="es" sz="1929">
                <a:latin typeface="Helvetica Neue Light"/>
                <a:ea typeface="Helvetica Neue Light"/>
                <a:cs typeface="Helvetica Neue Light"/>
                <a:sym typeface="Helvetica Neue Light"/>
              </a:rPr>
              <a:t>para Jon Robinson</a:t>
            </a:r>
            <a:endParaRPr sz="1929"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883700" y="2066875"/>
            <a:ext cx="3798000" cy="15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este proyecto era importante hacer destacar las habilidades técnicas de Jon como Diseñador Industrial</a:t>
            </a:r>
            <a:r>
              <a:rPr b="1" lang="es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25" y="385875"/>
            <a:ext cx="4207677" cy="2097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324" y="2697350"/>
            <a:ext cx="2616423" cy="1475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7">
            <a:alphaModFix/>
          </a:blip>
          <a:srcRect b="0" l="19714" r="13796" t="0"/>
          <a:stretch/>
        </p:blipFill>
        <p:spPr>
          <a:xfrm>
            <a:off x="3094361" y="2697350"/>
            <a:ext cx="1477638" cy="14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-2637075" y="-1628675"/>
            <a:ext cx="8711400" cy="9435900"/>
          </a:xfrm>
          <a:prstGeom prst="ellipse">
            <a:avLst/>
          </a:prstGeom>
          <a:gradFill>
            <a:gsLst>
              <a:gs pos="0">
                <a:srgbClr val="EF5D30"/>
              </a:gs>
              <a:gs pos="100000">
                <a:schemeClr val="l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6460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631200"/>
            <a:ext cx="1041490" cy="1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43425" y="2007000"/>
            <a:ext cx="3003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0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20000"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673625"/>
            <a:ext cx="35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929">
                <a:latin typeface="Helvetica Neue"/>
                <a:ea typeface="Helvetica Neue"/>
                <a:cs typeface="Helvetica Neue"/>
                <a:sym typeface="Helvetica Neue"/>
              </a:rPr>
              <a:t>Ejercicio 3 - </a:t>
            </a:r>
            <a:r>
              <a:rPr lang="es" sz="1929">
                <a:latin typeface="Helvetica Neue Light"/>
                <a:ea typeface="Helvetica Neue Light"/>
                <a:cs typeface="Helvetica Neue Light"/>
                <a:sym typeface="Helvetica Neue Light"/>
              </a:rPr>
              <a:t>Web profesional </a:t>
            </a:r>
            <a:endParaRPr sz="1929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990"/>
              <a:buNone/>
            </a:pPr>
            <a:r>
              <a:rPr lang="es" sz="1929">
                <a:latin typeface="Helvetica Neue Light"/>
                <a:ea typeface="Helvetica Neue Light"/>
                <a:cs typeface="Helvetica Neue Light"/>
                <a:sym typeface="Helvetica Neue Light"/>
              </a:rPr>
              <a:t>para Motif Música</a:t>
            </a:r>
            <a:endParaRPr sz="1929"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11700" y="1685875"/>
            <a:ext cx="4826400" cy="19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este proyecto, era fundamental destacar la identidad y misión de Motif Música, incluyendo información sobre los fundadores, los beneficios de unirse a la comunidad, y los recursos disponibles. El objetivo era crear un sitio web que refleje la profesionalidad y pasión por la música, proporcionando contenido estructurado y atractivo que resuene con la audiencia.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347" y="0"/>
            <a:ext cx="1607050" cy="2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1400" y="1246325"/>
            <a:ext cx="1718005" cy="295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5D3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-2210775" y="-2286575"/>
            <a:ext cx="5307900" cy="53079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6101225" y="243725"/>
            <a:ext cx="1247700" cy="12477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3447300" y="3368500"/>
            <a:ext cx="7034400" cy="7034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196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1969025"/>
            <a:ext cx="85206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Experimentación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1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7222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707400"/>
            <a:ext cx="1041490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5">
            <a:alphaModFix/>
          </a:blip>
          <a:srcRect b="2467" l="8243" r="2246" t="0"/>
          <a:stretch/>
        </p:blipFill>
        <p:spPr>
          <a:xfrm>
            <a:off x="311700" y="1529225"/>
            <a:ext cx="4208299" cy="31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6">
            <a:alphaModFix/>
          </a:blip>
          <a:srcRect b="20248" l="33853" r="0" t="0"/>
          <a:stretch/>
        </p:blipFill>
        <p:spPr>
          <a:xfrm>
            <a:off x="4587482" y="1017725"/>
            <a:ext cx="4404117" cy="22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4900" y="3127125"/>
            <a:ext cx="4076674" cy="14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Pruebas en Chat GPT - </a:t>
            </a:r>
            <a:r>
              <a:rPr lang="es">
                <a:solidFill>
                  <a:srgbClr val="EF5D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1</a:t>
            </a:r>
            <a:endParaRPr>
              <a:solidFill>
                <a:srgbClr val="EF5D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676" y="4722204"/>
            <a:ext cx="691928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610" y="4707400"/>
            <a:ext cx="1041490" cy="18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89900"/>
            <a:ext cx="4689425" cy="15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734125"/>
            <a:ext cx="4620379" cy="16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1825" y="1289902"/>
            <a:ext cx="3538551" cy="7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8">
            <a:alphaModFix/>
          </a:blip>
          <a:srcRect b="0" l="24516" r="0" t="27017"/>
          <a:stretch/>
        </p:blipFill>
        <p:spPr>
          <a:xfrm>
            <a:off x="4772776" y="2613837"/>
            <a:ext cx="3748050" cy="122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